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66" r:id="rId4"/>
    <p:sldId id="281" r:id="rId5"/>
    <p:sldId id="267" r:id="rId6"/>
    <p:sldId id="268" r:id="rId7"/>
    <p:sldId id="269" r:id="rId8"/>
    <p:sldId id="280" r:id="rId9"/>
    <p:sldId id="270" r:id="rId10"/>
    <p:sldId id="282" r:id="rId11"/>
    <p:sldId id="283" r:id="rId12"/>
    <p:sldId id="272" r:id="rId13"/>
    <p:sldId id="271" r:id="rId14"/>
    <p:sldId id="284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2" autoAdjust="0"/>
    <p:restoredTop sz="94660"/>
  </p:normalViewPr>
  <p:slideViewPr>
    <p:cSldViewPr snapToGrid="0">
      <p:cViewPr varScale="1">
        <p:scale>
          <a:sx n="67" d="100"/>
          <a:sy n="67" d="100"/>
        </p:scale>
        <p:origin x="828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663B-01EE-4D27-B6B8-967932AFFB1A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4E83-3A76-47C2-B23E-88D5C2E1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8D1-F151-4A1A-AFA6-1FCB5125A92E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360F-72F0-40E4-9497-E500D92B1CFF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6CB8-DFD9-47B7-B7FB-CD991A84E186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C26D-52F0-48CD-A26B-03EAFD2B9DF3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BECA-3C0A-4CD9-9812-4FBF50F0829F}" type="datetime1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F0E8-360B-4BB4-8873-CE1C24987C49}" type="datetime1">
              <a:rPr lang="en-US" smtClean="0"/>
              <a:t>7/9/2023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C237-DA93-4873-9F13-2D421E4D5784}" type="datetime1">
              <a:rPr lang="en-US" smtClean="0"/>
              <a:t>7/9/2023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881F-D2DD-4759-A335-6ECF54EA6174}" type="datetime1">
              <a:rPr lang="en-US" smtClean="0"/>
              <a:t>7/9/2023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E89D-0E68-4F88-8280-A11E17E07B1E}" type="datetime1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0482-3831-4044-A267-EC94C1533077}" type="datetime1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8A5E2-79BB-466B-93AD-FE62946A96F1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9.mp4"/><Relationship Id="rId7" Type="http://schemas.openxmlformats.org/officeDocument/2006/relationships/image" Target="../media/image2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eg"/><Relationship Id="rId11" Type="http://schemas.openxmlformats.org/officeDocument/2006/relationships/image" Target="../media/image9.jp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jpeg"/><Relationship Id="rId4" Type="http://schemas.openxmlformats.org/officeDocument/2006/relationships/video" Target="../media/media3.mp4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media" Target="../media/media5.mp4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jpeg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4" Type="http://schemas.openxmlformats.org/officeDocument/2006/relationships/video" Target="../media/media5.mp4"/><Relationship Id="rId9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media" Target="../media/media7.mp4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.jpeg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video" Target="../media/media7.mp4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2200" y="365126"/>
            <a:ext cx="9423399" cy="575154"/>
          </a:xfrm>
        </p:spPr>
        <p:txBody>
          <a:bodyPr>
            <a:normAutofit fontScale="90000"/>
          </a:bodyPr>
          <a:lstStyle/>
          <a:p>
            <a:pPr algn="ctr"/>
            <a:r>
              <a:rPr lang="he-I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שיפור אלגוריתם לזיהוי אדם ע"י צורת הליכה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4599"/>
            <a:ext cx="10515600" cy="4932363"/>
          </a:xfrm>
        </p:spPr>
        <p:txBody>
          <a:bodyPr/>
          <a:lstStyle/>
          <a:p>
            <a:pPr marL="0" indent="0" algn="ctr" rtl="1">
              <a:buNone/>
            </a:pPr>
            <a:r>
              <a:rPr lang="he-IL" dirty="0"/>
              <a:t>מספר הפרויקט- 22-1-1-2565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he-IL" dirty="0"/>
              <a:t>אופיר סולומון ויונתן </a:t>
            </a:r>
            <a:r>
              <a:rPr lang="he-IL" dirty="0" err="1"/>
              <a:t>רוסין</a:t>
            </a:r>
            <a:endParaRPr lang="en-US" dirty="0"/>
          </a:p>
          <a:p>
            <a:pPr marL="0" indent="0" algn="ctr">
              <a:buNone/>
            </a:pPr>
            <a:r>
              <a:rPr lang="he-IL" dirty="0"/>
              <a:t>מנחה- חן כהן</a:t>
            </a:r>
            <a:endParaRPr lang="en-US" dirty="0"/>
          </a:p>
          <a:p>
            <a:pPr marL="0" indent="0" algn="ctr">
              <a:buNone/>
            </a:pPr>
            <a:r>
              <a:rPr lang="he-IL" dirty="0"/>
              <a:t>חמקום ביצוע- מעבדת אופטיקה של פרופ' דוד </a:t>
            </a:r>
            <a:r>
              <a:rPr lang="he-IL" dirty="0" err="1"/>
              <a:t>מנדלוביץ</a:t>
            </a:r>
            <a:r>
              <a:rPr lang="he-IL" dirty="0"/>
              <a:t>'</a:t>
            </a:r>
          </a:p>
          <a:p>
            <a:pPr marL="0" indent="0" algn="ctr">
              <a:buNone/>
            </a:pP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83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10</a:t>
            </a:fld>
            <a:endParaRPr lang="en-US"/>
          </a:p>
        </p:txBody>
      </p:sp>
      <p:pic>
        <p:nvPicPr>
          <p:cNvPr id="2" name="vis_test_ofirANDyonatan10_4">
            <a:hlinkClick r:id="" action="ppaction://media"/>
            <a:extLst>
              <a:ext uri="{FF2B5EF4-FFF2-40B4-BE49-F238E27FC236}">
                <a16:creationId xmlns:a16="http://schemas.microsoft.com/office/drawing/2014/main" id="{561E304F-3137-BD38-4EF0-AF69964BB6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2664" y="2537035"/>
            <a:ext cx="11026671" cy="3675557"/>
          </a:xfrm>
        </p:spPr>
      </p:pic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השוואת ביצועים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C7F75CC-E778-6789-7DC7-D09D7D1586B2}"/>
              </a:ext>
            </a:extLst>
          </p:cNvPr>
          <p:cNvSpPr txBox="1"/>
          <p:nvPr/>
        </p:nvSpPr>
        <p:spPr>
          <a:xfrm>
            <a:off x="5513335" y="15906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he-I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מודל ה-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MMPOSE</a:t>
            </a:r>
            <a:r>
              <a:rPr kumimoji="0" lang="he-I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בלבד: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793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11</a:t>
            </a:fld>
            <a:endParaRPr lang="en-US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השוואת ביצועים</a:t>
            </a:r>
          </a:p>
        </p:txBody>
      </p:sp>
      <p:pic>
        <p:nvPicPr>
          <p:cNvPr id="5" name="vis_test_ofirANDyonatan10_4_1">
            <a:hlinkClick r:id="" action="ppaction://media"/>
            <a:extLst>
              <a:ext uri="{FF2B5EF4-FFF2-40B4-BE49-F238E27FC236}">
                <a16:creationId xmlns:a16="http://schemas.microsoft.com/office/drawing/2014/main" id="{C28C959B-54BA-3BF2-09CA-6C9F63691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7419" y="2852195"/>
            <a:ext cx="5880728" cy="2940364"/>
          </a:xfrm>
          <a:prstGeom prst="rect">
            <a:avLst/>
          </a:prstGeom>
        </p:spPr>
      </p:pic>
      <p:pic>
        <p:nvPicPr>
          <p:cNvPr id="7" name="vis_test_ofirANDyonatan10_4_2">
            <a:hlinkClick r:id="" action="ppaction://media"/>
            <a:extLst>
              <a:ext uri="{FF2B5EF4-FFF2-40B4-BE49-F238E27FC236}">
                <a16:creationId xmlns:a16="http://schemas.microsoft.com/office/drawing/2014/main" id="{0DEE77A5-A42D-3B33-530C-EE55340CF5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43855" y="2852196"/>
            <a:ext cx="5880726" cy="294036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EE1736B-F4F3-0C51-C5FE-1268B0D06440}"/>
              </a:ext>
            </a:extLst>
          </p:cNvPr>
          <p:cNvSpPr txBox="1"/>
          <p:nvPr/>
        </p:nvSpPr>
        <p:spPr>
          <a:xfrm>
            <a:off x="5344886" y="159760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he-I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המערכת המשופרת: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57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12</a:t>
            </a:fld>
            <a:endParaRPr lang="en-US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השוואה כמותית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DC5BB4-6F80-FD26-8396-D8574508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1" y="1491871"/>
            <a:ext cx="6142293" cy="460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E1314E-7A25-A614-529C-F89168814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4" y="1690688"/>
            <a:ext cx="5229031" cy="435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6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>
            <a:extLst>
              <a:ext uri="{FF2B5EF4-FFF2-40B4-BE49-F238E27FC236}">
                <a16:creationId xmlns:a16="http://schemas.microsoft.com/office/drawing/2014/main" id="{E6A3AEB8-632B-6D4E-F606-AB82590F9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" t="4963" r="5490"/>
          <a:stretch/>
        </p:blipFill>
        <p:spPr bwMode="auto">
          <a:xfrm>
            <a:off x="3184579" y="1921853"/>
            <a:ext cx="6008719" cy="4662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13</a:t>
            </a:fld>
            <a:endParaRPr lang="en-US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ההשפעה של ה</a:t>
            </a:r>
            <a:r>
              <a:rPr lang="en-US" dirty="0"/>
              <a:t>super-</a:t>
            </a:r>
            <a:r>
              <a:rPr lang="en-US" dirty="0" err="1"/>
              <a:t>resulotion</a:t>
            </a:r>
            <a:r>
              <a:rPr lang="he-IL" dirty="0"/>
              <a:t> על זיהוי אדם</a:t>
            </a:r>
          </a:p>
        </p:txBody>
      </p:sp>
    </p:spTree>
    <p:extLst>
      <p:ext uri="{BB962C8B-B14F-4D97-AF65-F5344CB8AC3E}">
        <p14:creationId xmlns:p14="http://schemas.microsoft.com/office/powerpoint/2010/main" val="57488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14</a:t>
            </a:fld>
            <a:endParaRPr lang="en-US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ההשפעה של ה</a:t>
            </a:r>
            <a:r>
              <a:rPr lang="en-US" dirty="0"/>
              <a:t>super-</a:t>
            </a:r>
            <a:r>
              <a:rPr lang="en-US" dirty="0" err="1"/>
              <a:t>resulotion</a:t>
            </a:r>
            <a:r>
              <a:rPr lang="he-IL" dirty="0"/>
              <a:t> על זיהוי אדם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CAE1EB-2DAD-1F4E-0E6C-BA9135267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919" r="4172" b="664"/>
          <a:stretch/>
        </p:blipFill>
        <p:spPr bwMode="auto">
          <a:xfrm>
            <a:off x="5003246" y="2322920"/>
            <a:ext cx="1426129" cy="347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0BBC0B5-AA65-4DC2-110B-F46C3A45C245}"/>
              </a:ext>
            </a:extLst>
          </p:cNvPr>
          <p:cNvSpPr txBox="1"/>
          <p:nvPr/>
        </p:nvSpPr>
        <p:spPr>
          <a:xfrm>
            <a:off x="5347893" y="1892525"/>
            <a:ext cx="10066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input</a:t>
            </a:r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CEAB27-CA61-C300-6D0D-21660F43A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919" r="4172" b="664"/>
          <a:stretch/>
        </p:blipFill>
        <p:spPr bwMode="auto">
          <a:xfrm>
            <a:off x="7233494" y="2322920"/>
            <a:ext cx="1426129" cy="347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8BB531D-B1A2-5D4E-6B81-F8E101612570}"/>
              </a:ext>
            </a:extLst>
          </p:cNvPr>
          <p:cNvSpPr txBox="1"/>
          <p:nvPr/>
        </p:nvSpPr>
        <p:spPr>
          <a:xfrm>
            <a:off x="6905624" y="1875856"/>
            <a:ext cx="233213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Output only </a:t>
            </a:r>
            <a:r>
              <a:rPr lang="en-US" dirty="0" err="1"/>
              <a:t>mmpose</a:t>
            </a:r>
            <a:endParaRPr lang="he-IL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E948CF6-5B32-2D6C-D6E8-7852D0CA9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 b="2250"/>
          <a:stretch/>
        </p:blipFill>
        <p:spPr bwMode="auto">
          <a:xfrm>
            <a:off x="9442332" y="2322919"/>
            <a:ext cx="1336670" cy="347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3B52E72-7235-B0D2-F644-EB8B2AFC44E8}"/>
              </a:ext>
            </a:extLst>
          </p:cNvPr>
          <p:cNvSpPr txBox="1"/>
          <p:nvPr/>
        </p:nvSpPr>
        <p:spPr>
          <a:xfrm>
            <a:off x="9330480" y="1892525"/>
            <a:ext cx="233213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Output with SR</a:t>
            </a:r>
            <a:endParaRPr lang="he-IL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59D7872F-B674-3F43-9E1B-4DE2F7828F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8" t="4963" r="5490"/>
          <a:stretch/>
        </p:blipFill>
        <p:spPr bwMode="auto">
          <a:xfrm>
            <a:off x="723777" y="2482417"/>
            <a:ext cx="4064635" cy="3154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888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15</a:t>
            </a:fld>
            <a:endParaRPr lang="en-US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39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רשת </a:t>
            </a:r>
            <a:r>
              <a:rPr lang="he-IL" dirty="0" err="1"/>
              <a:t>הניורונים</a:t>
            </a:r>
            <a:endParaRPr lang="he-IL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9B7669E4-E284-B47B-51F1-FA5E24F7D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" t="6389" r="2299" b="26997"/>
          <a:stretch/>
        </p:blipFill>
        <p:spPr>
          <a:xfrm>
            <a:off x="1084217" y="2699535"/>
            <a:ext cx="10269583" cy="256088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C780986-F5EA-2F4F-71B5-071034259FF6}"/>
              </a:ext>
            </a:extLst>
          </p:cNvPr>
          <p:cNvSpPr txBox="1"/>
          <p:nvPr/>
        </p:nvSpPr>
        <p:spPr>
          <a:xfrm>
            <a:off x="4229100" y="1739761"/>
            <a:ext cx="7448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he-I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ארכיטקטורת רשת הנוירונים שהשתמשנו בה הייתה: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7013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16</a:t>
            </a:fld>
            <a:endParaRPr lang="en-US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תוצאות אימון הרשת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0867BB3-ED6C-3E9D-E9EB-8D7A6BB9F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" y="1690688"/>
            <a:ext cx="5952520" cy="386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2D1E8BB-70E2-9AAD-60F5-97B00234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66" y="1646238"/>
            <a:ext cx="6202434" cy="40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F7861FB-B800-07DD-C4FD-80C83FE17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" y="1674813"/>
            <a:ext cx="6067193" cy="40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36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17</a:t>
            </a:fld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84AF6F-3E60-A706-41E9-4644844CC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מערכת העיבוד מתמונה ל-</a:t>
            </a:r>
            <a:r>
              <a:rPr lang="en-US" dirty="0"/>
              <a:t>skeleton</a:t>
            </a:r>
            <a:r>
              <a:rPr lang="he-IL" dirty="0"/>
              <a:t> שיפרה את איכות המידע שהתקבל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הצלחנו להבדיל בין אנשים שונים ע"פ 17 </a:t>
            </a:r>
            <a:r>
              <a:rPr lang="en-US" dirty="0" err="1"/>
              <a:t>keypoints</a:t>
            </a:r>
            <a:r>
              <a:rPr lang="he-IL" dirty="0"/>
              <a:t> מהמערכת שלנו.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מסקנות</a:t>
            </a:r>
          </a:p>
        </p:txBody>
      </p:sp>
    </p:spTree>
    <p:extLst>
      <p:ext uri="{BB962C8B-B14F-4D97-AF65-F5344CB8AC3E}">
        <p14:creationId xmlns:p14="http://schemas.microsoft.com/office/powerpoint/2010/main" val="136193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18</a:t>
            </a:fld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84AF6F-3E60-A706-41E9-4644844CC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he-IL" sz="3200" dirty="0"/>
              <a:t>שיפור שיטת עקיבה</a:t>
            </a:r>
          </a:p>
          <a:p>
            <a:pPr algn="r" rtl="1"/>
            <a:endParaRPr lang="he-IL" sz="3200" dirty="0"/>
          </a:p>
          <a:p>
            <a:pPr algn="r" rtl="1"/>
            <a:r>
              <a:rPr lang="he-IL" sz="3200" dirty="0"/>
              <a:t>שיפור רשת </a:t>
            </a:r>
            <a:r>
              <a:rPr lang="he-IL" sz="3200" dirty="0" err="1"/>
              <a:t>הקלאסיפיקציה</a:t>
            </a:r>
            <a:endParaRPr lang="he-IL" sz="3200" dirty="0"/>
          </a:p>
          <a:p>
            <a:pPr algn="r" rtl="1"/>
            <a:endParaRPr lang="he-IL" sz="3200" dirty="0"/>
          </a:p>
          <a:p>
            <a:pPr algn="r" rtl="1"/>
            <a:r>
              <a:rPr lang="he-IL" sz="3200" dirty="0"/>
              <a:t>תיקון ניחושי ה-</a:t>
            </a:r>
            <a:r>
              <a:rPr lang="en-US" sz="3200" dirty="0" err="1"/>
              <a:t>keypoints</a:t>
            </a:r>
            <a:r>
              <a:rPr lang="he-IL" sz="3200" dirty="0"/>
              <a:t> במצבי הסתרה</a:t>
            </a:r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הצעות להמשך	</a:t>
            </a:r>
          </a:p>
        </p:txBody>
      </p:sp>
    </p:spTree>
    <p:extLst>
      <p:ext uri="{BB962C8B-B14F-4D97-AF65-F5344CB8AC3E}">
        <p14:creationId xmlns:p14="http://schemas.microsoft.com/office/powerpoint/2010/main" val="291549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19</a:t>
            </a:fld>
            <a:endParaRPr lang="en-US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751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שאלות</a:t>
            </a:r>
          </a:p>
        </p:txBody>
      </p:sp>
    </p:spTree>
    <p:extLst>
      <p:ext uri="{BB962C8B-B14F-4D97-AF65-F5344CB8AC3E}">
        <p14:creationId xmlns:p14="http://schemas.microsoft.com/office/powerpoint/2010/main" val="345172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</a:t>
            </a:fld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84AF6F-3E60-A706-41E9-4644844CC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927"/>
            <a:ext cx="10515600" cy="4351338"/>
          </a:xfrm>
        </p:spPr>
        <p:txBody>
          <a:bodyPr/>
          <a:lstStyle/>
          <a:p>
            <a:pPr algn="r" rtl="1"/>
            <a:r>
              <a:rPr lang="en-US" dirty="0"/>
              <a:t>-Gait recognition</a:t>
            </a:r>
            <a:r>
              <a:rPr lang="he-IL" dirty="0"/>
              <a:t> תחום בראייה ממוחשבת של ניתוח מאפיינים מרחביים-זמניים שונים ע"פ הליכתו של אדם.</a:t>
            </a:r>
          </a:p>
          <a:p>
            <a:pPr algn="r" rtl="1"/>
            <a:r>
              <a:rPr lang="he-IL" dirty="0"/>
              <a:t>בפרויקט שלנו: </a:t>
            </a:r>
          </a:p>
          <a:p>
            <a:pPr marL="514350" indent="-514350" algn="r" rtl="1">
              <a:buAutoNum type="arabicPeriod"/>
            </a:pPr>
            <a:r>
              <a:rPr lang="he-IL" dirty="0"/>
              <a:t>שיפרנו משמעותית מודל </a:t>
            </a:r>
            <a:r>
              <a:rPr lang="en-US" dirty="0"/>
              <a:t>Gait recognition</a:t>
            </a:r>
            <a:r>
              <a:rPr lang="he-IL" dirty="0"/>
              <a:t> </a:t>
            </a:r>
          </a:p>
          <a:p>
            <a:pPr marL="514350" indent="-514350" algn="r" rtl="1">
              <a:buAutoNum type="arabicPeriod"/>
            </a:pPr>
            <a:r>
              <a:rPr lang="he-IL" dirty="0"/>
              <a:t>הוכחנו שניתן להבדיל באמצעותו בין אנשים </a:t>
            </a:r>
          </a:p>
          <a:p>
            <a:pPr marL="514350" indent="-514350" algn="r" rtl="1">
              <a:buAutoNum type="arabicPeriod"/>
            </a:pPr>
            <a:r>
              <a:rPr lang="he-IL" dirty="0"/>
              <a:t>יצרנו רשת דירוג להצלחת המודל.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E715F9-8D03-0EF6-AE99-CE910F3CF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8"/>
          <a:stretch/>
        </p:blipFill>
        <p:spPr bwMode="auto">
          <a:xfrm>
            <a:off x="137160" y="4060377"/>
            <a:ext cx="6087290" cy="22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תקציר</a:t>
            </a:r>
            <a:r>
              <a:rPr lang="en-US" dirty="0"/>
              <a:t> </a:t>
            </a:r>
            <a:r>
              <a:rPr lang="he-IL" dirty="0"/>
              <a:t>ומוטיבציה</a:t>
            </a:r>
          </a:p>
        </p:txBody>
      </p:sp>
    </p:spTree>
    <p:extLst>
      <p:ext uri="{BB962C8B-B14F-4D97-AF65-F5344CB8AC3E}">
        <p14:creationId xmlns:p14="http://schemas.microsoft.com/office/powerpoint/2010/main" val="18610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</a:t>
            </a:fld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84AF6F-3E60-A706-41E9-4644844CC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dirty="0"/>
              <a:t>לפרויקט יש 2 מטרות מרכזיות: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r>
              <a:rPr lang="he-IL" dirty="0"/>
              <a:t>שיפור איכות המידע שניתן להפיק מסרטון נתון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להראות שלאחר עיבוד המידע, נוכל לבצע הבדלה בין שני אנשים שונים על בסיס דפוסי ההליכה שלהם</a:t>
            </a:r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מטרות </a:t>
            </a:r>
            <a:r>
              <a:rPr lang="he-IL" dirty="0" err="1"/>
              <a:t>הפרוייקט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5010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</a:t>
            </a:fld>
            <a:endParaRPr lang="en-US"/>
          </a:p>
        </p:txBody>
      </p:sp>
      <p:pic>
        <p:nvPicPr>
          <p:cNvPr id="2" name="vis_test_ofirANDyonatan10_4">
            <a:hlinkClick r:id="" action="ppaction://media"/>
            <a:extLst>
              <a:ext uri="{FF2B5EF4-FFF2-40B4-BE49-F238E27FC236}">
                <a16:creationId xmlns:a16="http://schemas.microsoft.com/office/drawing/2014/main" id="{561E304F-3137-BD38-4EF0-AF69964BB6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199" y="1938321"/>
            <a:ext cx="11026671" cy="3675557"/>
          </a:xfrm>
        </p:spPr>
      </p:pic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למה שנרצה לשפר את </a:t>
            </a:r>
            <a:r>
              <a:rPr lang="en-US" dirty="0"/>
              <a:t>MMPOSE</a:t>
            </a:r>
            <a:r>
              <a:rPr lang="he-I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5</a:t>
            </a:fld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84AF6F-3E60-A706-41E9-4644844CC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605996"/>
            <a:ext cx="10515600" cy="4351338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/>
              <a:t>המערכת כולה: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חלק ראשון – שיפור הוצאת המידע מהסרטון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CD8C08D-1708-000F-61E7-7D776521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0"/>
          <a:stretch/>
        </p:blipFill>
        <p:spPr bwMode="auto">
          <a:xfrm>
            <a:off x="1409700" y="2080444"/>
            <a:ext cx="7575957" cy="417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81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6</a:t>
            </a:fld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84AF6F-3E60-A706-41E9-4644844CC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הבלוק הראשון: </a:t>
            </a:r>
            <a:r>
              <a:rPr lang="en-US" dirty="0"/>
              <a:t>YOLOv7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חלק ראשון – שיפור הוצאת המידע מהסרטון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41A7ACD1-9B0F-553F-50F3-C4BC137C5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54" t="3508"/>
          <a:stretch/>
        </p:blipFill>
        <p:spPr>
          <a:xfrm>
            <a:off x="3040574" y="3488632"/>
            <a:ext cx="1665449" cy="1364503"/>
          </a:xfrm>
          <a:prstGeom prst="rect">
            <a:avLst/>
          </a:prstGeom>
        </p:spPr>
      </p:pic>
      <p:pic>
        <p:nvPicPr>
          <p:cNvPr id="18" name="תמונה 17" descr="תמונה שמכילה הנעלה, בניין, אדם, שמיים&#10;&#10;התיאור נוצר באופן אוטומטי">
            <a:extLst>
              <a:ext uri="{FF2B5EF4-FFF2-40B4-BE49-F238E27FC236}">
                <a16:creationId xmlns:a16="http://schemas.microsoft.com/office/drawing/2014/main" id="{2245396B-6B25-8BE6-77D8-CCCFDC5DAC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7" y="2940430"/>
            <a:ext cx="1435894" cy="2552700"/>
          </a:xfrm>
          <a:prstGeom prst="rect">
            <a:avLst/>
          </a:prstGeom>
        </p:spPr>
      </p:pic>
      <p:pic>
        <p:nvPicPr>
          <p:cNvPr id="22" name="תמונה 21" descr="תמונה שמכילה בניין, הנעלה, שמיים, אדם&#10;&#10;התיאור נוצר באופן אוטומטי">
            <a:extLst>
              <a:ext uri="{FF2B5EF4-FFF2-40B4-BE49-F238E27FC236}">
                <a16:creationId xmlns:a16="http://schemas.microsoft.com/office/drawing/2014/main" id="{A4528690-7078-A796-478F-7B14C3EC59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924" y="3006487"/>
            <a:ext cx="1361580" cy="2420587"/>
          </a:xfrm>
          <a:prstGeom prst="rect">
            <a:avLst/>
          </a:prstGeom>
        </p:spPr>
      </p:pic>
      <p:pic>
        <p:nvPicPr>
          <p:cNvPr id="24" name="תמונה 23" descr="תמונה שמכילה אדם, לבוש, הנעלה, קרקע&#10;&#10;התיאור נוצר באופן אוטומטי">
            <a:extLst>
              <a:ext uri="{FF2B5EF4-FFF2-40B4-BE49-F238E27FC236}">
                <a16:creationId xmlns:a16="http://schemas.microsoft.com/office/drawing/2014/main" id="{0D027EA5-D510-6783-0488-C1D426DC99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02" y="2620859"/>
            <a:ext cx="641644" cy="1731717"/>
          </a:xfrm>
          <a:prstGeom prst="rect">
            <a:avLst/>
          </a:prstGeom>
        </p:spPr>
      </p:pic>
      <p:pic>
        <p:nvPicPr>
          <p:cNvPr id="26" name="תמונה 25" descr="תמונה שמכילה אדם, עומד, לבוש, כתף&#10;&#10;התיאור נוצר באופן אוטומטי">
            <a:extLst>
              <a:ext uri="{FF2B5EF4-FFF2-40B4-BE49-F238E27FC236}">
                <a16:creationId xmlns:a16="http://schemas.microsoft.com/office/drawing/2014/main" id="{3BABCE24-DEA0-C2FA-C2F3-52ABBC056F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373" y="4531963"/>
            <a:ext cx="720701" cy="2096585"/>
          </a:xfrm>
          <a:prstGeom prst="rect">
            <a:avLst/>
          </a:prstGeom>
        </p:spPr>
      </p:pic>
      <p:sp>
        <p:nvSpPr>
          <p:cNvPr id="28" name="חץ: ימינה 27">
            <a:extLst>
              <a:ext uri="{FF2B5EF4-FFF2-40B4-BE49-F238E27FC236}">
                <a16:creationId xmlns:a16="http://schemas.microsoft.com/office/drawing/2014/main" id="{2C6D016D-6649-3A34-CF72-07956755ABB0}"/>
              </a:ext>
            </a:extLst>
          </p:cNvPr>
          <p:cNvSpPr/>
          <p:nvPr/>
        </p:nvSpPr>
        <p:spPr>
          <a:xfrm>
            <a:off x="2235134" y="3885133"/>
            <a:ext cx="727142" cy="5715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חץ: ימינה 28">
            <a:extLst>
              <a:ext uri="{FF2B5EF4-FFF2-40B4-BE49-F238E27FC236}">
                <a16:creationId xmlns:a16="http://schemas.microsoft.com/office/drawing/2014/main" id="{A7F9A4E5-7C98-8246-8E88-F0051DBBBBC1}"/>
              </a:ext>
            </a:extLst>
          </p:cNvPr>
          <p:cNvSpPr/>
          <p:nvPr/>
        </p:nvSpPr>
        <p:spPr>
          <a:xfrm>
            <a:off x="4982492" y="3885133"/>
            <a:ext cx="887542" cy="5715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חץ: ימינה 29">
            <a:extLst>
              <a:ext uri="{FF2B5EF4-FFF2-40B4-BE49-F238E27FC236}">
                <a16:creationId xmlns:a16="http://schemas.microsoft.com/office/drawing/2014/main" id="{AE2FE3E9-9884-82FD-BC3D-1B9F4CA0B8EC}"/>
              </a:ext>
            </a:extLst>
          </p:cNvPr>
          <p:cNvSpPr/>
          <p:nvPr/>
        </p:nvSpPr>
        <p:spPr>
          <a:xfrm>
            <a:off x="7942444" y="3885133"/>
            <a:ext cx="887542" cy="5715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" name="תמונה 19" descr="תמונה שמכילה בניין, הנעלה, שמיים, אדם&#10;&#10;התיאור נוצר באופן אוטומטי">
            <a:extLst>
              <a:ext uri="{FF2B5EF4-FFF2-40B4-BE49-F238E27FC236}">
                <a16:creationId xmlns:a16="http://schemas.microsoft.com/office/drawing/2014/main" id="{9E7BDB3E-2EC3-E5C0-45BF-A11377B117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63" y="334411"/>
            <a:ext cx="3664607" cy="6514858"/>
          </a:xfrm>
          <a:prstGeom prst="rect">
            <a:avLst/>
          </a:prstGeom>
        </p:spPr>
      </p:pic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549AFA87-4F29-3F1A-3E94-186FCD41813E}"/>
              </a:ext>
            </a:extLst>
          </p:cNvPr>
          <p:cNvSpPr txBox="1"/>
          <p:nvPr/>
        </p:nvSpPr>
        <p:spPr>
          <a:xfrm>
            <a:off x="7943850" y="3371850"/>
            <a:ext cx="8004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חיתוך</a:t>
            </a:r>
          </a:p>
        </p:txBody>
      </p:sp>
      <p:pic>
        <p:nvPicPr>
          <p:cNvPr id="34" name="lebron_input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16E1019-F320-5648-3831-2E59A23B39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118380" y="2495549"/>
            <a:ext cx="6363490" cy="3579463"/>
          </a:xfrm>
          <a:prstGeom prst="rect">
            <a:avLst/>
          </a:prstGeom>
        </p:spPr>
      </p:pic>
      <p:pic>
        <p:nvPicPr>
          <p:cNvPr id="35" name="lebron_output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FA8B6F6-BE9F-3E40-0DCB-A921816BF7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93989" y="2495549"/>
            <a:ext cx="6363490" cy="35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5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>
              <p:cMediaNode vol="80000">
                <p:cTn id="153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28" grpId="0" animBg="1"/>
      <p:bldP spid="29" grpId="0" animBg="1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7</a:t>
            </a:fld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84AF6F-3E60-A706-41E9-4644844CC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הבלוק השני: </a:t>
            </a:r>
            <a:r>
              <a:rPr lang="en-US" dirty="0"/>
              <a:t>Real-ESRGAN</a:t>
            </a:r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חלק ראשון – שיפור הוצאת המידע מהסרטון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C847CF4F-80FF-3768-41DE-ECA2609495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33" r="-1"/>
          <a:stretch/>
        </p:blipFill>
        <p:spPr>
          <a:xfrm>
            <a:off x="3900378" y="3013338"/>
            <a:ext cx="2147469" cy="1822508"/>
          </a:xfrm>
          <a:prstGeom prst="rect">
            <a:avLst/>
          </a:prstGeom>
        </p:spPr>
      </p:pic>
      <p:pic>
        <p:nvPicPr>
          <p:cNvPr id="22" name="תמונה 21" descr="תמונה שמכילה אדם, לבוש, עומד, הנעלה&#10;&#10;התיאור נוצר באופן אוטומטי">
            <a:extLst>
              <a:ext uri="{FF2B5EF4-FFF2-40B4-BE49-F238E27FC236}">
                <a16:creationId xmlns:a16="http://schemas.microsoft.com/office/drawing/2014/main" id="{DDCBBBB8-5AFC-5A6A-EDFD-FEE2673C0B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26" y="2716314"/>
            <a:ext cx="983286" cy="2860469"/>
          </a:xfrm>
          <a:prstGeom prst="rect">
            <a:avLst/>
          </a:prstGeom>
        </p:spPr>
      </p:pic>
      <p:pic>
        <p:nvPicPr>
          <p:cNvPr id="24" name="תמונה 23" descr="תמונה שמכילה אדם, עומד, לבוש, כתף&#10;&#10;התיאור נוצר באופן אוטומטי">
            <a:extLst>
              <a:ext uri="{FF2B5EF4-FFF2-40B4-BE49-F238E27FC236}">
                <a16:creationId xmlns:a16="http://schemas.microsoft.com/office/drawing/2014/main" id="{709A9335-7E55-1520-3281-5CBC3F61DD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90" y="2592489"/>
            <a:ext cx="983286" cy="2860469"/>
          </a:xfrm>
          <a:prstGeom prst="rect">
            <a:avLst/>
          </a:prstGeom>
        </p:spPr>
      </p:pic>
      <p:sp>
        <p:nvSpPr>
          <p:cNvPr id="25" name="חץ: ימינה 24">
            <a:extLst>
              <a:ext uri="{FF2B5EF4-FFF2-40B4-BE49-F238E27FC236}">
                <a16:creationId xmlns:a16="http://schemas.microsoft.com/office/drawing/2014/main" id="{28D029C3-EC3F-1E23-508D-AA078A82A55E}"/>
              </a:ext>
            </a:extLst>
          </p:cNvPr>
          <p:cNvSpPr/>
          <p:nvPr/>
        </p:nvSpPr>
        <p:spPr>
          <a:xfrm>
            <a:off x="2400300" y="3619500"/>
            <a:ext cx="1190625" cy="5715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חץ: ימינה 25">
            <a:extLst>
              <a:ext uri="{FF2B5EF4-FFF2-40B4-BE49-F238E27FC236}">
                <a16:creationId xmlns:a16="http://schemas.microsoft.com/office/drawing/2014/main" id="{5D5DB04E-293C-4F3D-C2DB-363E8FC9CF1E}"/>
              </a:ext>
            </a:extLst>
          </p:cNvPr>
          <p:cNvSpPr/>
          <p:nvPr/>
        </p:nvSpPr>
        <p:spPr>
          <a:xfrm>
            <a:off x="6257661" y="3609975"/>
            <a:ext cx="1190625" cy="5715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7" name="smaller_but_bigge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B1B67FE-4B45-46C6-3BBD-25FACB0CB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38376" y="2286871"/>
            <a:ext cx="7462566" cy="4204262"/>
          </a:xfrm>
          <a:prstGeom prst="rect">
            <a:avLst/>
          </a:prstGeom>
        </p:spPr>
      </p:pic>
      <p:pic>
        <p:nvPicPr>
          <p:cNvPr id="28" name="smaller_but_bigger_out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5E6A81B-F893-0A4D-1A11-EC89CD2653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215800" y="2286871"/>
            <a:ext cx="7462566" cy="42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9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76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36B3334-D8C7-98AF-E61C-3EC5C61A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15DBC38-E8AC-7FF6-814C-3B052295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8</a:t>
            </a:fld>
            <a:endParaRPr lang="en-US"/>
          </a:p>
        </p:txBody>
      </p:sp>
      <p:pic>
        <p:nvPicPr>
          <p:cNvPr id="7" name="תמונה 6" descr="תמונה שמכילה אדם, עומד, לבוש, כתף&#10;&#10;התיאור נוצר באופן אוטומטי">
            <a:extLst>
              <a:ext uri="{FF2B5EF4-FFF2-40B4-BE49-F238E27FC236}">
                <a16:creationId xmlns:a16="http://schemas.microsoft.com/office/drawing/2014/main" id="{E1B66743-33D0-7A8C-572D-F2DBAF288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3" b="12123"/>
          <a:stretch/>
        </p:blipFill>
        <p:spPr>
          <a:xfrm>
            <a:off x="3192839" y="182443"/>
            <a:ext cx="2909887" cy="6374577"/>
          </a:xfrm>
          <a:prstGeom prst="rect">
            <a:avLst/>
          </a:prstGeom>
        </p:spPr>
      </p:pic>
      <p:pic>
        <p:nvPicPr>
          <p:cNvPr id="9" name="תמונה 8" descr="תמונה שמכילה אדם, לבוש, עומד, הנעלה&#10;&#10;התיאור נוצר באופן אוטומטי">
            <a:extLst>
              <a:ext uri="{FF2B5EF4-FFF2-40B4-BE49-F238E27FC236}">
                <a16:creationId xmlns:a16="http://schemas.microsoft.com/office/drawing/2014/main" id="{D3099BA3-5CE7-F759-6EBF-051941B69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1111"/>
          <a:stretch/>
        </p:blipFill>
        <p:spPr>
          <a:xfrm>
            <a:off x="6996112" y="182443"/>
            <a:ext cx="2909887" cy="6466414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5F9AC95A-2AE5-010E-6111-3CDC7BF313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7/9/2023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9</a:t>
            </a:fld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84AF6F-3E60-A706-41E9-4644844CC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351338"/>
          </a:xfrm>
        </p:spPr>
        <p:txBody>
          <a:bodyPr/>
          <a:lstStyle/>
          <a:p>
            <a:pPr algn="r" rtl="1"/>
            <a:r>
              <a:rPr lang="he-IL" dirty="0"/>
              <a:t>הבלוק השלישי: </a:t>
            </a:r>
            <a:r>
              <a:rPr lang="en-US" dirty="0"/>
              <a:t>MMPOSE</a:t>
            </a:r>
            <a:endParaRPr lang="he-IL" dirty="0"/>
          </a:p>
          <a:p>
            <a:pPr marL="0" indent="0" algn="r" rtl="1">
              <a:buNone/>
            </a:pPr>
            <a:endParaRPr lang="he-IL" dirty="0"/>
          </a:p>
        </p:txBody>
      </p:sp>
      <p:sp>
        <p:nvSpPr>
          <p:cNvPr id="10" name="כותרת 9">
            <a:extLst>
              <a:ext uri="{FF2B5EF4-FFF2-40B4-BE49-F238E27FC236}">
                <a16:creationId xmlns:a16="http://schemas.microsoft.com/office/drawing/2014/main" id="{D1EB001F-2A66-9630-A5CA-D61FD354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חלק ראשון – שיפור הוצאת המידע מהסרטון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077FF9F2-CEE3-8269-CE9C-314A6A54CD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57" r="3543"/>
          <a:stretch/>
        </p:blipFill>
        <p:spPr>
          <a:xfrm>
            <a:off x="3926056" y="3130377"/>
            <a:ext cx="1928575" cy="1877179"/>
          </a:xfrm>
          <a:prstGeom prst="rect">
            <a:avLst/>
          </a:prstGeom>
        </p:spPr>
      </p:pic>
      <p:pic>
        <p:nvPicPr>
          <p:cNvPr id="15" name="תמונה 14" descr="תמונה שמכילה אדם, לבוש, עומד, הנעלה&#10;&#10;התיאור נוצר באופן אוטומטי">
            <a:extLst>
              <a:ext uri="{FF2B5EF4-FFF2-40B4-BE49-F238E27FC236}">
                <a16:creationId xmlns:a16="http://schemas.microsoft.com/office/drawing/2014/main" id="{5040B842-4C91-A4A0-2EDC-0B148C65D5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20" y="2658874"/>
            <a:ext cx="983286" cy="286046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10CEAB6B-B7A9-99F7-C680-91657CC440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7956" y="2202648"/>
            <a:ext cx="3971285" cy="2295525"/>
          </a:xfrm>
          <a:prstGeom prst="rect">
            <a:avLst/>
          </a:prstGeom>
        </p:spPr>
      </p:pic>
      <p:sp>
        <p:nvSpPr>
          <p:cNvPr id="21" name="סימן חיבור 20">
            <a:extLst>
              <a:ext uri="{FF2B5EF4-FFF2-40B4-BE49-F238E27FC236}">
                <a16:creationId xmlns:a16="http://schemas.microsoft.com/office/drawing/2014/main" id="{9E4DD3C5-3E47-5BEE-6E8A-E94F15D8BB83}"/>
              </a:ext>
            </a:extLst>
          </p:cNvPr>
          <p:cNvSpPr/>
          <p:nvPr/>
        </p:nvSpPr>
        <p:spPr>
          <a:xfrm>
            <a:off x="8610600" y="4123625"/>
            <a:ext cx="600075" cy="5715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חץ: ימינה 21">
            <a:extLst>
              <a:ext uri="{FF2B5EF4-FFF2-40B4-BE49-F238E27FC236}">
                <a16:creationId xmlns:a16="http://schemas.microsoft.com/office/drawing/2014/main" id="{FF9141A0-5718-1EDB-F609-AE4C75FA35D9}"/>
              </a:ext>
            </a:extLst>
          </p:cNvPr>
          <p:cNvSpPr/>
          <p:nvPr/>
        </p:nvSpPr>
        <p:spPr>
          <a:xfrm>
            <a:off x="2721088" y="3715544"/>
            <a:ext cx="983286" cy="5715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חץ: ימינה 22">
            <a:extLst>
              <a:ext uri="{FF2B5EF4-FFF2-40B4-BE49-F238E27FC236}">
                <a16:creationId xmlns:a16="http://schemas.microsoft.com/office/drawing/2014/main" id="{FF5F7AF9-7889-E80D-B437-EC40D1922278}"/>
              </a:ext>
            </a:extLst>
          </p:cNvPr>
          <p:cNvSpPr/>
          <p:nvPr/>
        </p:nvSpPr>
        <p:spPr>
          <a:xfrm>
            <a:off x="6041990" y="3707015"/>
            <a:ext cx="1190625" cy="5715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272868-697C-1049-C673-5B9BD8A32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88" y="4771224"/>
            <a:ext cx="852487" cy="195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MJ_dance_short_input">
            <a:hlinkClick r:id="" action="ppaction://media"/>
            <a:extLst>
              <a:ext uri="{FF2B5EF4-FFF2-40B4-BE49-F238E27FC236}">
                <a16:creationId xmlns:a16="http://schemas.microsoft.com/office/drawing/2014/main" id="{9F270E94-BE35-519A-7CF3-DF5D48AEA8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07741" y="2101646"/>
            <a:ext cx="2900893" cy="4351339"/>
          </a:xfrm>
          <a:prstGeom prst="rect">
            <a:avLst/>
          </a:prstGeom>
        </p:spPr>
      </p:pic>
      <p:pic>
        <p:nvPicPr>
          <p:cNvPr id="25" name="vis_MJ_dance_short_input">
            <a:hlinkClick r:id="" action="ppaction://media"/>
            <a:extLst>
              <a:ext uri="{FF2B5EF4-FFF2-40B4-BE49-F238E27FC236}">
                <a16:creationId xmlns:a16="http://schemas.microsoft.com/office/drawing/2014/main" id="{E24A023E-53D3-1BB4-C4F0-8967EAC536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23962" y="2658874"/>
            <a:ext cx="5720938" cy="286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6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10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10860</TotalTime>
  <Words>271</Words>
  <Application>Microsoft Office PowerPoint</Application>
  <PresentationFormat>מסך רחב</PresentationFormat>
  <Paragraphs>96</Paragraphs>
  <Slides>19</Slides>
  <Notes>0</Notes>
  <HiddenSlides>0</HiddenSlides>
  <MMClips>10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שיפור אלגוריתם לזיהוי אדם ע"י צורת הליכה</vt:lpstr>
      <vt:lpstr>תקציר ומוטיבציה</vt:lpstr>
      <vt:lpstr>מטרות הפרוייקט</vt:lpstr>
      <vt:lpstr>למה שנרצה לשפר את MMPOSE?</vt:lpstr>
      <vt:lpstr>חלק ראשון – שיפור הוצאת המידע מהסרטון</vt:lpstr>
      <vt:lpstr>חלק ראשון – שיפור הוצאת המידע מהסרטון</vt:lpstr>
      <vt:lpstr>חלק ראשון – שיפור הוצאת המידע מהסרטון</vt:lpstr>
      <vt:lpstr>מצגת של PowerPoint‏</vt:lpstr>
      <vt:lpstr>חלק ראשון – שיפור הוצאת המידע מהסרטון</vt:lpstr>
      <vt:lpstr>השוואת ביצועים</vt:lpstr>
      <vt:lpstr>השוואת ביצועים</vt:lpstr>
      <vt:lpstr>השוואה כמותית</vt:lpstr>
      <vt:lpstr>ההשפעה של הsuper-resulotion על זיהוי אדם</vt:lpstr>
      <vt:lpstr>ההשפעה של הsuper-resulotion על זיהוי אדם</vt:lpstr>
      <vt:lpstr>רשת הניורונים</vt:lpstr>
      <vt:lpstr>תוצאות אימון הרשת</vt:lpstr>
      <vt:lpstr>מסקנות</vt:lpstr>
      <vt:lpstr>הצעות להמשך </vt:lpstr>
      <vt:lpstr>שאלות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Fainguelernt</dc:creator>
  <cp:lastModifiedBy>AD hecarim</cp:lastModifiedBy>
  <cp:revision>26</cp:revision>
  <dcterms:created xsi:type="dcterms:W3CDTF">2021-12-15T06:30:50Z</dcterms:created>
  <dcterms:modified xsi:type="dcterms:W3CDTF">2023-07-09T13:21:03Z</dcterms:modified>
</cp:coreProperties>
</file>